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8" r:id="rId3"/>
    <p:sldId id="267" r:id="rId4"/>
    <p:sldId id="269" r:id="rId5"/>
  </p:sldIdLst>
  <p:sldSz cx="12188825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7C1B38-F22E-49D3-B47D-2D4380D2703C}" v="21" dt="2022-03-17T16:31:28.273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2539" y="67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nd Hauge" userId="aa709a94-4a30-4d08-a40c-baa6e5e7e5d6" providerId="ADAL" clId="{B07C1B38-F22E-49D3-B47D-2D4380D2703C}"/>
    <pc:docChg chg="undo custSel addSld delSld modSld">
      <pc:chgData name="Trond Hauge" userId="aa709a94-4a30-4d08-a40c-baa6e5e7e5d6" providerId="ADAL" clId="{B07C1B38-F22E-49D3-B47D-2D4380D2703C}" dt="2022-03-17T16:31:28.272" v="30"/>
      <pc:docMkLst>
        <pc:docMk/>
      </pc:docMkLst>
      <pc:sldChg chg="modSp mod modAnim">
        <pc:chgData name="Trond Hauge" userId="aa709a94-4a30-4d08-a40c-baa6e5e7e5d6" providerId="ADAL" clId="{B07C1B38-F22E-49D3-B47D-2D4380D2703C}" dt="2022-03-17T16:31:28.272" v="30"/>
        <pc:sldMkLst>
          <pc:docMk/>
          <pc:sldMk cId="571916843" sldId="268"/>
        </pc:sldMkLst>
        <pc:spChg chg="mod">
          <ac:chgData name="Trond Hauge" userId="aa709a94-4a30-4d08-a40c-baa6e5e7e5d6" providerId="ADAL" clId="{B07C1B38-F22E-49D3-B47D-2D4380D2703C}" dt="2022-03-17T16:31:13.466" v="29" actId="1076"/>
          <ac:spMkLst>
            <pc:docMk/>
            <pc:sldMk cId="571916843" sldId="268"/>
            <ac:spMk id="33" creationId="{7C8F1545-0767-413A-AAE3-5A7BA1D1212F}"/>
          </ac:spMkLst>
        </pc:spChg>
      </pc:sldChg>
      <pc:sldChg chg="new del">
        <pc:chgData name="Trond Hauge" userId="aa709a94-4a30-4d08-a40c-baa6e5e7e5d6" providerId="ADAL" clId="{B07C1B38-F22E-49D3-B47D-2D4380D2703C}" dt="2022-03-17T16:30:29.430" v="15" actId="680"/>
        <pc:sldMkLst>
          <pc:docMk/>
          <pc:sldMk cId="1001103575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F8895C6-ECE0-4D83-B9E7-661BC48A6CD7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4B2FBF0-F530-4035-BC21-CD6885A33A4D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 dirty="0"/>
              <a:t>Klikk for å redigere tekststiler i malen</a:t>
            </a:r>
          </a:p>
          <a:p>
            <a:pPr lvl="1" rtl="0"/>
            <a:r>
              <a:rPr lang="nb-NO" dirty="0"/>
              <a:t>Andre nivå</a:t>
            </a:r>
          </a:p>
          <a:p>
            <a:pPr lvl="2" rtl="0"/>
            <a:r>
              <a:rPr lang="nb-NO" dirty="0"/>
              <a:t>Tredje nivå</a:t>
            </a:r>
          </a:p>
          <a:p>
            <a:pPr lvl="3" rtl="0"/>
            <a:r>
              <a:rPr lang="nb-NO" dirty="0"/>
              <a:t>Fjerde nivå</a:t>
            </a:r>
          </a:p>
          <a:p>
            <a:pPr lvl="4" rtl="0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nb-NO" smtClean="0"/>
              <a:pPr rtl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0122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4000*10=40000</a:t>
            </a:r>
          </a:p>
          <a:p>
            <a:r>
              <a:rPr lang="nb-NO" dirty="0"/>
              <a:t>40000/644=62t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nb-NO" smtClean="0"/>
              <a:pPr rtl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729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Kjedeutveksling</a:t>
            </a:r>
          </a:p>
          <a:p>
            <a:r>
              <a:rPr lang="nb-NO" dirty="0"/>
              <a:t>10t / 62t = 0,161</a:t>
            </a:r>
          </a:p>
          <a:p>
            <a:r>
              <a:rPr lang="nb-NO" dirty="0"/>
              <a:t>-------------------------------</a:t>
            </a:r>
          </a:p>
          <a:p>
            <a:endParaRPr lang="nb-NO" dirty="0"/>
          </a:p>
          <a:p>
            <a:r>
              <a:rPr lang="nb-NO" dirty="0"/>
              <a:t>6000 </a:t>
            </a:r>
            <a:r>
              <a:rPr lang="nb-NO" dirty="0" err="1"/>
              <a:t>rpm</a:t>
            </a:r>
            <a:r>
              <a:rPr lang="nb-NO" dirty="0"/>
              <a:t> * 0,161 = bakhjulet 966 </a:t>
            </a:r>
            <a:r>
              <a:rPr lang="nb-NO" dirty="0" err="1"/>
              <a:t>rpm</a:t>
            </a:r>
            <a:endParaRPr lang="nb-NO" dirty="0"/>
          </a:p>
          <a:p>
            <a:r>
              <a:rPr lang="nb-NO" dirty="0"/>
              <a:t>Ø0,5 M x3,14 = 1,57</a:t>
            </a:r>
          </a:p>
          <a:p>
            <a:r>
              <a:rPr lang="nb-NO" dirty="0"/>
              <a:t>966 * 1,57M = 1516,62 M  </a:t>
            </a:r>
            <a:r>
              <a:rPr lang="nb-NO" dirty="0" err="1"/>
              <a:t>prM</a:t>
            </a:r>
            <a:endParaRPr lang="nb-NO" dirty="0"/>
          </a:p>
          <a:p>
            <a:r>
              <a:rPr lang="nb-NO" dirty="0"/>
              <a:t>60 * 1516,62 = 90997 M  / 1000 =90 </a:t>
            </a:r>
            <a:r>
              <a:rPr lang="nb-NO" dirty="0" err="1"/>
              <a:t>kmT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nb-NO" smtClean="0"/>
              <a:pPr rtl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9976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9" name="Rektangel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10" name="Rektangel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11" name="Rektangel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12" name="Rektangel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cxnSp>
        <p:nvCxnSpPr>
          <p:cNvPr id="13" name="Rett linje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ktangel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cxnSp>
        <p:nvCxnSpPr>
          <p:cNvPr id="15" name="Rett linje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10094AF-1E28-41E5-8405-947576F8ED2E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AF43F3-3D34-473E-9429-9BD7BC29E08F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b-NO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8" name="Rektangel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9" name="Rektangel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10" name="Rektangel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dirty="0"/>
          </a:p>
        </p:txBody>
      </p:sp>
      <p:cxnSp>
        <p:nvCxnSpPr>
          <p:cNvPr id="11" name="Rett linje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b-NO" dirty="0"/>
          </a:p>
        </p:txBody>
      </p:sp>
      <p:cxnSp>
        <p:nvCxnSpPr>
          <p:cNvPr id="14" name="Rett linje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876C98-090E-4B8D-94B1-448F68C5A955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b-NO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9E9FF8-A9B6-4FAB-A8D4-8561EC4E23D3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b-NO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20" name="Rektangel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24" name="Rektangel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21" name="Rektangel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cxnSp>
        <p:nvCxnSpPr>
          <p:cNvPr id="22" name="Rett linje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b-NO" dirty="0"/>
          </a:p>
        </p:txBody>
      </p:sp>
      <p:cxnSp>
        <p:nvCxnSpPr>
          <p:cNvPr id="23" name="Rett linje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ktangel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27" name="Rektangel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28" name="Rektangel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29" name="Rektangel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30" name="Rektangel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cxnSp>
        <p:nvCxnSpPr>
          <p:cNvPr id="31" name="Rett linje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el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cxnSp>
        <p:nvCxnSpPr>
          <p:cNvPr id="33" name="Rett linje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A19967DA-AEF8-4BC0-9EAB-E764C95A1989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bbel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A1D4E8-E75E-4C6C-95DC-09974355FF1F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b-NO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61C594-F3A9-4E3E-97ED-5C1CE971F9FE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b-NO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631403-A80C-4D31-AE08-66F7780B68B3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b-NO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6" name="Rektangel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cxnSp>
        <p:nvCxnSpPr>
          <p:cNvPr id="7" name="Rett linje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9" name="Rektangel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1129F7-25D4-42B9-9B17-46237E1ED750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nb-NO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9" name="Rektangel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cxnSp>
        <p:nvCxnSpPr>
          <p:cNvPr id="10" name="Rett linje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ktangel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2AD3F-10D1-4F7B-BF17-CB8F0D910E41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b-NO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8" name="Rektangel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9" name="Rektangel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bilde 2" descr="En tom plassholder for bilde. Klikk plassholderen, og velg bildet du ønsker å legge til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A2880E7-818B-45AF-A23A-8A6FEF266BD2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nb-NO" smtClean="0"/>
              <a:pPr/>
              <a:t>‹#›</a:t>
            </a:fld>
            <a:endParaRPr lang="nb-NO" dirty="0"/>
          </a:p>
        </p:txBody>
      </p:sp>
      <p:cxnSp>
        <p:nvCxnSpPr>
          <p:cNvPr id="10" name="Rett linje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b-NO" dirty="0"/>
          </a:p>
        </p:txBody>
      </p:sp>
      <p:sp>
        <p:nvSpPr>
          <p:cNvPr id="8" name="Rektangel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9" name="Rektangel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nb-NO" dirty="0"/>
          </a:p>
        </p:txBody>
      </p:sp>
      <p:sp>
        <p:nvSpPr>
          <p:cNvPr id="13" name="Rektangel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dirty="0"/>
          </a:p>
        </p:txBody>
      </p:sp>
      <p:cxnSp>
        <p:nvCxnSpPr>
          <p:cNvPr id="14" name="Rett linje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linje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b-NO" dirty="0"/>
          </a:p>
        </p:txBody>
      </p:sp>
      <p:cxnSp>
        <p:nvCxnSpPr>
          <p:cNvPr id="16" name="Rett linje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b-NO" dirty="0"/>
              <a:t>Klikk for å redigere tittelstil i malen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 dirty="0"/>
              <a:t>Klikk for å redigere tekststiler i malen</a:t>
            </a:r>
          </a:p>
          <a:p>
            <a:pPr lvl="1" rtl="0"/>
            <a:r>
              <a:rPr lang="nb-NO" dirty="0"/>
              <a:t>Andre nivå</a:t>
            </a:r>
          </a:p>
          <a:p>
            <a:pPr lvl="2" rtl="0"/>
            <a:r>
              <a:rPr lang="nb-NO" dirty="0"/>
              <a:t>Tredje nivå</a:t>
            </a:r>
          </a:p>
          <a:p>
            <a:pPr lvl="3" rtl="0"/>
            <a:r>
              <a:rPr lang="nb-NO" dirty="0"/>
              <a:t>Fjerde nivå</a:t>
            </a:r>
          </a:p>
          <a:p>
            <a:pPr lvl="4" rtl="0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D6C1F02C-54B3-4A2A-826D-B53B8B2F9815}" type="datetime1">
              <a:rPr lang="nb-NO" smtClean="0"/>
              <a:t>31.05.2024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nb-NO" dirty="0"/>
              <a:t>Legge til en 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422004" y="2276872"/>
            <a:ext cx="8778311" cy="2680127"/>
          </a:xfrm>
        </p:spPr>
        <p:txBody>
          <a:bodyPr rtlCol="0"/>
          <a:lstStyle/>
          <a:p>
            <a:pPr rtl="0"/>
            <a:r>
              <a:rPr lang="nb-NO" dirty="0"/>
              <a:t>Utveksling med kjede</a:t>
            </a:r>
          </a:p>
        </p:txBody>
      </p:sp>
      <p:pic>
        <p:nvPicPr>
          <p:cNvPr id="7" name="Bilde 6" descr="Et bilde som inneholder transport, utstyr&#10;&#10;Automatisk generert beskrivelse">
            <a:extLst>
              <a:ext uri="{FF2B5EF4-FFF2-40B4-BE49-F238E27FC236}">
                <a16:creationId xmlns:a16="http://schemas.microsoft.com/office/drawing/2014/main" id="{72AEFB37-8CF9-484B-B189-98FCB736B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4895" y="353151"/>
            <a:ext cx="4752528" cy="326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 dirty="0"/>
              <a:t>Finn riktig tannhjul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5B5B425-9B95-4579-A05C-1EA62D9A6D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1973" y="1750297"/>
            <a:ext cx="4786115" cy="324036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322EF8D1-01F9-40E4-B917-BD4914C3ED6F}"/>
              </a:ext>
            </a:extLst>
          </p:cNvPr>
          <p:cNvSpPr txBox="1"/>
          <p:nvPr/>
        </p:nvSpPr>
        <p:spPr>
          <a:xfrm>
            <a:off x="7952649" y="1982712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4000rpm</a:t>
            </a:r>
          </a:p>
        </p:txBody>
      </p:sp>
      <p:pic>
        <p:nvPicPr>
          <p:cNvPr id="9" name="Bilde 8" descr="Et bilde som inneholder hjul, transport, utstyr&#10;&#10;Automatisk generert beskrivelse">
            <a:extLst>
              <a:ext uri="{FF2B5EF4-FFF2-40B4-BE49-F238E27FC236}">
                <a16:creationId xmlns:a16="http://schemas.microsoft.com/office/drawing/2014/main" id="{BB223478-A1FE-4865-844E-DBDD21FEFD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9413" y="2660376"/>
            <a:ext cx="696807" cy="716574"/>
          </a:xfrm>
          <a:prstGeom prst="rect">
            <a:avLst/>
          </a:prstGeom>
        </p:spPr>
      </p:pic>
      <p:cxnSp>
        <p:nvCxnSpPr>
          <p:cNvPr id="11" name="Rett pilkobling 10">
            <a:extLst>
              <a:ext uri="{FF2B5EF4-FFF2-40B4-BE49-F238E27FC236}">
                <a16:creationId xmlns:a16="http://schemas.microsoft.com/office/drawing/2014/main" id="{7ADD1A84-B230-4D29-B1ED-E3E00B6D1D17}"/>
              </a:ext>
            </a:extLst>
          </p:cNvPr>
          <p:cNvCxnSpPr>
            <a:cxnSpLocks/>
          </p:cNvCxnSpPr>
          <p:nvPr/>
        </p:nvCxnSpPr>
        <p:spPr>
          <a:xfrm>
            <a:off x="7186993" y="2996952"/>
            <a:ext cx="70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53B70AE8-1173-4870-84F1-8788D3B59F2D}"/>
              </a:ext>
            </a:extLst>
          </p:cNvPr>
          <p:cNvSpPr txBox="1"/>
          <p:nvPr/>
        </p:nvSpPr>
        <p:spPr>
          <a:xfrm>
            <a:off x="7720411" y="2453872"/>
            <a:ext cx="1409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Kjedehjul 10t</a:t>
            </a:r>
          </a:p>
        </p:txBody>
      </p:sp>
      <p:pic>
        <p:nvPicPr>
          <p:cNvPr id="15" name="Bilde 14" descr="Et bilde som inneholder bakke, motorsykkel, parkert, transport&#10;&#10;Automatisk generert beskrivelse">
            <a:extLst>
              <a:ext uri="{FF2B5EF4-FFF2-40B4-BE49-F238E27FC236}">
                <a16:creationId xmlns:a16="http://schemas.microsoft.com/office/drawing/2014/main" id="{A039FD5C-114A-4675-9A13-94A604A953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5588" y="2293250"/>
            <a:ext cx="881916" cy="881916"/>
          </a:xfrm>
          <a:prstGeom prst="rect">
            <a:avLst/>
          </a:prstGeom>
        </p:spPr>
      </p:pic>
      <p:cxnSp>
        <p:nvCxnSpPr>
          <p:cNvPr id="17" name="Rett pilkobling 16">
            <a:extLst>
              <a:ext uri="{FF2B5EF4-FFF2-40B4-BE49-F238E27FC236}">
                <a16:creationId xmlns:a16="http://schemas.microsoft.com/office/drawing/2014/main" id="{A6873731-9F68-470B-95A5-3867D307F354}"/>
              </a:ext>
            </a:extLst>
          </p:cNvPr>
          <p:cNvCxnSpPr/>
          <p:nvPr/>
        </p:nvCxnSpPr>
        <p:spPr>
          <a:xfrm>
            <a:off x="4294212" y="371703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kobling 18">
            <a:extLst>
              <a:ext uri="{FF2B5EF4-FFF2-40B4-BE49-F238E27FC236}">
                <a16:creationId xmlns:a16="http://schemas.microsoft.com/office/drawing/2014/main" id="{1D33A0F7-DBE0-41C1-A2A0-E7A365D07E99}"/>
              </a:ext>
            </a:extLst>
          </p:cNvPr>
          <p:cNvCxnSpPr>
            <a:cxnSpLocks/>
          </p:cNvCxnSpPr>
          <p:nvPr/>
        </p:nvCxnSpPr>
        <p:spPr>
          <a:xfrm flipH="1" flipV="1">
            <a:off x="3537504" y="3175166"/>
            <a:ext cx="612692" cy="332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10ACC53A-0A11-455A-B9D4-78079DCC3FAA}"/>
              </a:ext>
            </a:extLst>
          </p:cNvPr>
          <p:cNvSpPr txBox="1"/>
          <p:nvPr/>
        </p:nvSpPr>
        <p:spPr>
          <a:xfrm>
            <a:off x="1967439" y="2022565"/>
            <a:ext cx="2258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50km har hjulet 644rpm</a:t>
            </a:r>
          </a:p>
        </p:txBody>
      </p:sp>
      <p:sp>
        <p:nvSpPr>
          <p:cNvPr id="24" name="Plassholder for innhold 13">
            <a:extLst>
              <a:ext uri="{FF2B5EF4-FFF2-40B4-BE49-F238E27FC236}">
                <a16:creationId xmlns:a16="http://schemas.microsoft.com/office/drawing/2014/main" id="{31ED0A5E-9503-413D-AD18-7CA7C2BE1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4068" y="5220968"/>
            <a:ext cx="9782801" cy="155115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nb-NO" sz="2000" dirty="0"/>
              <a:t>Kjedehjulet til mopeden har havert og er helt i stykker.</a:t>
            </a:r>
          </a:p>
          <a:p>
            <a:pPr marL="0" indent="0" rtl="0">
              <a:buNone/>
            </a:pPr>
            <a:r>
              <a:rPr lang="nb-NO" sz="2000" dirty="0"/>
              <a:t>Mopeden skal kjøre maks 50km i timen .</a:t>
            </a:r>
          </a:p>
          <a:p>
            <a:pPr rtl="0"/>
            <a:r>
              <a:rPr lang="nb-NO" sz="2000" dirty="0"/>
              <a:t>Hvor mange tenner på tannhjulet må vi kjøpe?</a:t>
            </a:r>
          </a:p>
        </p:txBody>
      </p:sp>
      <p:pic>
        <p:nvPicPr>
          <p:cNvPr id="27" name="Bilde 26" descr="Et bilde som inneholder transport, hjul, innendørs, dekorert&#10;&#10;Automatisk generert beskrivelse">
            <a:extLst>
              <a:ext uri="{FF2B5EF4-FFF2-40B4-BE49-F238E27FC236}">
                <a16:creationId xmlns:a16="http://schemas.microsoft.com/office/drawing/2014/main" id="{42BC807F-570C-452A-8B95-903618EFFE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1802" y="3659898"/>
            <a:ext cx="942542" cy="873422"/>
          </a:xfrm>
          <a:prstGeom prst="rect">
            <a:avLst/>
          </a:prstGeom>
        </p:spPr>
      </p:pic>
      <p:cxnSp>
        <p:nvCxnSpPr>
          <p:cNvPr id="29" name="Rett pilkobling 28">
            <a:extLst>
              <a:ext uri="{FF2B5EF4-FFF2-40B4-BE49-F238E27FC236}">
                <a16:creationId xmlns:a16="http://schemas.microsoft.com/office/drawing/2014/main" id="{782728F4-FEC5-44DE-85F0-4467F5D0A581}"/>
              </a:ext>
            </a:extLst>
          </p:cNvPr>
          <p:cNvCxnSpPr>
            <a:cxnSpLocks/>
          </p:cNvCxnSpPr>
          <p:nvPr/>
        </p:nvCxnSpPr>
        <p:spPr>
          <a:xfrm flipH="1">
            <a:off x="3568813" y="4149080"/>
            <a:ext cx="869415" cy="51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8F2A5D63-C38E-4CA8-8B81-7CCF32EACE84}"/>
              </a:ext>
            </a:extLst>
          </p:cNvPr>
          <p:cNvSpPr txBox="1"/>
          <p:nvPr/>
        </p:nvSpPr>
        <p:spPr>
          <a:xfrm>
            <a:off x="2550805" y="3395558"/>
            <a:ext cx="942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Kjedehjul</a:t>
            </a:r>
          </a:p>
        </p:txBody>
      </p:sp>
      <p:pic>
        <p:nvPicPr>
          <p:cNvPr id="32" name="Bilde 31" descr="Et bilde som inneholder kjede, servise i tinn, hjul, utstyr&#10;&#10;Automatisk generert beskrivelse">
            <a:extLst>
              <a:ext uri="{FF2B5EF4-FFF2-40B4-BE49-F238E27FC236}">
                <a16:creationId xmlns:a16="http://schemas.microsoft.com/office/drawing/2014/main" id="{B4EB367D-2054-430D-B710-E3E1490368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22587" y="1750297"/>
            <a:ext cx="956514" cy="689014"/>
          </a:xfrm>
          <a:prstGeom prst="rect">
            <a:avLst/>
          </a:prstGeom>
        </p:spPr>
      </p:pic>
      <p:sp>
        <p:nvSpPr>
          <p:cNvPr id="33" name="TekstSylinder 32">
            <a:extLst>
              <a:ext uri="{FF2B5EF4-FFF2-40B4-BE49-F238E27FC236}">
                <a16:creationId xmlns:a16="http://schemas.microsoft.com/office/drawing/2014/main" id="{7C8F1545-0767-413A-AAE3-5A7BA1D1212F}"/>
              </a:ext>
            </a:extLst>
          </p:cNvPr>
          <p:cNvSpPr txBox="1"/>
          <p:nvPr/>
        </p:nvSpPr>
        <p:spPr>
          <a:xfrm>
            <a:off x="8210057" y="3749774"/>
            <a:ext cx="3078798" cy="22467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1400" dirty="0"/>
              <a:t>4000rpm x 10T = 40000</a:t>
            </a:r>
          </a:p>
          <a:p>
            <a:endParaRPr lang="nb-NO" sz="1400" dirty="0"/>
          </a:p>
          <a:p>
            <a:r>
              <a:rPr lang="nb-NO" sz="1400" dirty="0"/>
              <a:t>40000 / 644rpm =</a:t>
            </a:r>
            <a:r>
              <a:rPr lang="nb-NO" sz="1400" b="1" dirty="0"/>
              <a:t>62t</a:t>
            </a:r>
            <a:r>
              <a:rPr lang="nb-NO" sz="1400" dirty="0"/>
              <a:t> (62,1)</a:t>
            </a:r>
          </a:p>
          <a:p>
            <a:endParaRPr lang="nb-NO" sz="1400" dirty="0"/>
          </a:p>
          <a:p>
            <a:r>
              <a:rPr lang="nb-NO" sz="1400" dirty="0"/>
              <a:t>40000 / 62,1t =  644rpm</a:t>
            </a:r>
          </a:p>
          <a:p>
            <a:endParaRPr lang="nb-NO" sz="1400" dirty="0"/>
          </a:p>
          <a:p>
            <a:r>
              <a:rPr lang="nb-NO" sz="1400" dirty="0"/>
              <a:t>644rpm x 62t = 39928 </a:t>
            </a:r>
          </a:p>
          <a:p>
            <a:endParaRPr lang="nb-NO" sz="1400" dirty="0"/>
          </a:p>
          <a:p>
            <a:r>
              <a:rPr lang="nb-NO" sz="1400" dirty="0"/>
              <a:t>39928/ 4000rpm=10t (9,982)</a:t>
            </a:r>
          </a:p>
          <a:p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tel 12"/>
          <p:cNvSpPr>
            <a:spLocks noGrp="1"/>
          </p:cNvSpPr>
          <p:nvPr>
            <p:ph type="title"/>
          </p:nvPr>
        </p:nvSpPr>
        <p:spPr>
          <a:xfrm>
            <a:off x="1574891" y="80884"/>
            <a:ext cx="9782801" cy="1239837"/>
          </a:xfrm>
        </p:spPr>
        <p:txBody>
          <a:bodyPr rtlCol="0"/>
          <a:lstStyle/>
          <a:p>
            <a:pPr rtl="0"/>
            <a:r>
              <a:rPr lang="nb-NO" dirty="0"/>
              <a:t>Utveksling</a:t>
            </a:r>
          </a:p>
        </p:txBody>
      </p:sp>
      <p:sp>
        <p:nvSpPr>
          <p:cNvPr id="14" name="Plassholder for innhold 13"/>
          <p:cNvSpPr>
            <a:spLocks noGrp="1"/>
          </p:cNvSpPr>
          <p:nvPr>
            <p:ph idx="1"/>
          </p:nvPr>
        </p:nvSpPr>
        <p:spPr>
          <a:xfrm>
            <a:off x="1203011" y="4875057"/>
            <a:ext cx="9782801" cy="2044824"/>
          </a:xfrm>
        </p:spPr>
        <p:txBody>
          <a:bodyPr rtlCol="0">
            <a:normAutofit/>
          </a:bodyPr>
          <a:lstStyle/>
          <a:p>
            <a:pPr rtl="0"/>
            <a:endParaRPr lang="nb-NO" dirty="0"/>
          </a:p>
          <a:p>
            <a:pPr rtl="0"/>
            <a:r>
              <a:rPr lang="nb-NO" sz="2200" dirty="0"/>
              <a:t>Hva er kjedeutvekslingen mellom motor og bakhjul?</a:t>
            </a:r>
          </a:p>
          <a:p>
            <a:pPr rtl="0"/>
            <a:r>
              <a:rPr lang="nb-NO" sz="2200" dirty="0"/>
              <a:t>Hvor langt ruller mopedhjulet på en omdreining?</a:t>
            </a:r>
          </a:p>
          <a:p>
            <a:pPr rtl="0"/>
            <a:r>
              <a:rPr lang="nb-NO" sz="2200" dirty="0"/>
              <a:t>Hvor fort kjører mopeden?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81FD81E-F2F7-48B2-A2CF-85E0F30EA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759" y="1554193"/>
            <a:ext cx="4727029" cy="3200357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99DFA242-269F-4F17-B558-195A6EF3E267}"/>
              </a:ext>
            </a:extLst>
          </p:cNvPr>
          <p:cNvSpPr txBox="1"/>
          <p:nvPr/>
        </p:nvSpPr>
        <p:spPr>
          <a:xfrm>
            <a:off x="9478203" y="1578279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6000rpm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FDF7B3F7-7753-409C-9DCA-8AE3E5441E5B}"/>
              </a:ext>
            </a:extLst>
          </p:cNvPr>
          <p:cNvSpPr txBox="1"/>
          <p:nvPr/>
        </p:nvSpPr>
        <p:spPr>
          <a:xfrm>
            <a:off x="8893318" y="2244756"/>
            <a:ext cx="1409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Kjedehjul 10t</a:t>
            </a:r>
          </a:p>
        </p:txBody>
      </p:sp>
      <p:pic>
        <p:nvPicPr>
          <p:cNvPr id="7" name="Bilde 6" descr="Et bilde som inneholder hjul, transport, utstyr&#10;&#10;Automatisk generert beskrivelse">
            <a:extLst>
              <a:ext uri="{FF2B5EF4-FFF2-40B4-BE49-F238E27FC236}">
                <a16:creationId xmlns:a16="http://schemas.microsoft.com/office/drawing/2014/main" id="{217A7BB0-6278-485D-97D1-70BF2D84F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221" y="2511554"/>
            <a:ext cx="782317" cy="804510"/>
          </a:xfrm>
          <a:prstGeom prst="rect">
            <a:avLst/>
          </a:prstGeom>
        </p:spPr>
      </p:pic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F2A3B6C0-D6B4-4AE0-8811-B17E84CF77FD}"/>
              </a:ext>
            </a:extLst>
          </p:cNvPr>
          <p:cNvCxnSpPr>
            <a:cxnSpLocks/>
          </p:cNvCxnSpPr>
          <p:nvPr/>
        </p:nvCxnSpPr>
        <p:spPr>
          <a:xfrm>
            <a:off x="8326660" y="2763165"/>
            <a:ext cx="635654" cy="68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e 10" descr="Et bilde som inneholder transport, hjul, innendørs, dekorert&#10;&#10;Automatisk generert beskrivelse">
            <a:extLst>
              <a:ext uri="{FF2B5EF4-FFF2-40B4-BE49-F238E27FC236}">
                <a16:creationId xmlns:a16="http://schemas.microsoft.com/office/drawing/2014/main" id="{CD329DDC-FF4C-4231-9A60-8112600356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0246" y="2858172"/>
            <a:ext cx="1337955" cy="1239838"/>
          </a:xfrm>
          <a:prstGeom prst="rect">
            <a:avLst/>
          </a:prstGeom>
        </p:spPr>
      </p:pic>
      <p:sp>
        <p:nvSpPr>
          <p:cNvPr id="15" name="TekstSylinder 14">
            <a:extLst>
              <a:ext uri="{FF2B5EF4-FFF2-40B4-BE49-F238E27FC236}">
                <a16:creationId xmlns:a16="http://schemas.microsoft.com/office/drawing/2014/main" id="{01B0EDB2-BE44-4EF2-8FC5-3B61A5441868}"/>
              </a:ext>
            </a:extLst>
          </p:cNvPr>
          <p:cNvSpPr txBox="1"/>
          <p:nvPr/>
        </p:nvSpPr>
        <p:spPr>
          <a:xfrm>
            <a:off x="2591400" y="2562487"/>
            <a:ext cx="1306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Kjedehjul 62t</a:t>
            </a:r>
          </a:p>
        </p:txBody>
      </p:sp>
      <p:cxnSp>
        <p:nvCxnSpPr>
          <p:cNvPr id="16" name="Rett pilkobling 15">
            <a:extLst>
              <a:ext uri="{FF2B5EF4-FFF2-40B4-BE49-F238E27FC236}">
                <a16:creationId xmlns:a16="http://schemas.microsoft.com/office/drawing/2014/main" id="{D63C7574-E27D-4709-8357-84D76BA569C8}"/>
              </a:ext>
            </a:extLst>
          </p:cNvPr>
          <p:cNvCxnSpPr>
            <a:cxnSpLocks/>
          </p:cNvCxnSpPr>
          <p:nvPr/>
        </p:nvCxnSpPr>
        <p:spPr>
          <a:xfrm flipH="1" flipV="1">
            <a:off x="3883217" y="3398892"/>
            <a:ext cx="1624861" cy="350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Bilde 18" descr="Et bilde som inneholder bakke, motorsykkel, parkert, transport&#10;&#10;Automatisk generert beskrivelse">
            <a:extLst>
              <a:ext uri="{FF2B5EF4-FFF2-40B4-BE49-F238E27FC236}">
                <a16:creationId xmlns:a16="http://schemas.microsoft.com/office/drawing/2014/main" id="{362BF0D6-DD3D-4C19-8E91-C7945BCF3B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6002" y="1483751"/>
            <a:ext cx="881916" cy="881916"/>
          </a:xfrm>
          <a:prstGeom prst="rect">
            <a:avLst/>
          </a:prstGeom>
        </p:spPr>
      </p:pic>
      <p:cxnSp>
        <p:nvCxnSpPr>
          <p:cNvPr id="21" name="Rett pilkobling 20">
            <a:extLst>
              <a:ext uri="{FF2B5EF4-FFF2-40B4-BE49-F238E27FC236}">
                <a16:creationId xmlns:a16="http://schemas.microsoft.com/office/drawing/2014/main" id="{81AA39FB-9426-4C3B-8B07-BFF794FC9A43}"/>
              </a:ext>
            </a:extLst>
          </p:cNvPr>
          <p:cNvCxnSpPr>
            <a:cxnSpLocks/>
          </p:cNvCxnSpPr>
          <p:nvPr/>
        </p:nvCxnSpPr>
        <p:spPr>
          <a:xfrm flipH="1" flipV="1">
            <a:off x="5127918" y="2441932"/>
            <a:ext cx="229253" cy="723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3771F733-82CD-4D72-804E-7BF1D8F40B2A}"/>
              </a:ext>
            </a:extLst>
          </p:cNvPr>
          <p:cNvSpPr txBox="1"/>
          <p:nvPr/>
        </p:nvSpPr>
        <p:spPr>
          <a:xfrm>
            <a:off x="4285432" y="960531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Mopedhjul</a:t>
            </a:r>
          </a:p>
          <a:p>
            <a:r>
              <a:rPr lang="nb-NO" sz="1400" dirty="0"/>
              <a:t>Ø500mm</a:t>
            </a:r>
          </a:p>
        </p:txBody>
      </p:sp>
      <p:pic>
        <p:nvPicPr>
          <p:cNvPr id="25" name="Bilde 24" descr="Et bilde som inneholder kjede, servise i tinn, hjul, utstyr&#10;&#10;Automatisk generert beskrivelse">
            <a:extLst>
              <a:ext uri="{FF2B5EF4-FFF2-40B4-BE49-F238E27FC236}">
                <a16:creationId xmlns:a16="http://schemas.microsoft.com/office/drawing/2014/main" id="{97A85B05-70A8-4CED-818E-919930BA44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93582" y="1599029"/>
            <a:ext cx="956514" cy="689014"/>
          </a:xfrm>
          <a:prstGeom prst="rect">
            <a:avLst/>
          </a:prstGeom>
        </p:spPr>
      </p:pic>
      <p:sp>
        <p:nvSpPr>
          <p:cNvPr id="40" name="TekstSylinder 39">
            <a:extLst>
              <a:ext uri="{FF2B5EF4-FFF2-40B4-BE49-F238E27FC236}">
                <a16:creationId xmlns:a16="http://schemas.microsoft.com/office/drawing/2014/main" id="{BBACC573-2642-4706-BFAE-8AA99DB6100C}"/>
              </a:ext>
            </a:extLst>
          </p:cNvPr>
          <p:cNvSpPr txBox="1"/>
          <p:nvPr/>
        </p:nvSpPr>
        <p:spPr>
          <a:xfrm>
            <a:off x="7692602" y="3516559"/>
            <a:ext cx="4039123" cy="187743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b-NO" sz="1400" dirty="0"/>
              <a:t>Kjedeutveksling         Omkrets på hjulet</a:t>
            </a:r>
          </a:p>
          <a:p>
            <a:r>
              <a:rPr lang="nb-NO" sz="1400" dirty="0"/>
              <a:t>10t / 62t = </a:t>
            </a:r>
            <a:r>
              <a:rPr lang="nb-NO" sz="1400" b="1" dirty="0"/>
              <a:t>0,161</a:t>
            </a:r>
            <a:r>
              <a:rPr lang="nb-NO" sz="1400" dirty="0"/>
              <a:t>       Ø0,5M x 3,14 = </a:t>
            </a:r>
            <a:r>
              <a:rPr lang="nb-NO" sz="1400" b="1" dirty="0"/>
              <a:t>1,57M</a:t>
            </a:r>
          </a:p>
          <a:p>
            <a:r>
              <a:rPr lang="nb-NO" sz="1400" dirty="0"/>
              <a:t>----------------------------------------------------------</a:t>
            </a:r>
          </a:p>
          <a:p>
            <a:endParaRPr lang="nb-NO" sz="1400" dirty="0"/>
          </a:p>
          <a:p>
            <a:r>
              <a:rPr lang="nb-NO" sz="1400" dirty="0"/>
              <a:t>6000 </a:t>
            </a:r>
            <a:r>
              <a:rPr lang="nb-NO" sz="1400" dirty="0" err="1"/>
              <a:t>rpm</a:t>
            </a:r>
            <a:r>
              <a:rPr lang="nb-NO" sz="1400" dirty="0"/>
              <a:t> x 0,161 = bakhjulet 966rpm</a:t>
            </a:r>
          </a:p>
          <a:p>
            <a:r>
              <a:rPr lang="nb-NO" sz="1400" dirty="0"/>
              <a:t>966rpm x 1,57M = 1516,62 Meter Per Min</a:t>
            </a:r>
          </a:p>
          <a:p>
            <a:r>
              <a:rPr lang="nb-NO" sz="1400" dirty="0"/>
              <a:t>60 x 1516,62 = 90997 M t / 1000 =</a:t>
            </a:r>
            <a:r>
              <a:rPr lang="nb-NO" sz="1400" b="1" dirty="0"/>
              <a:t>90 ,997kmT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motorsykkel, utendørs, sykkel, parkert&#10;&#10;Automatisk generert beskrivelse">
            <a:extLst>
              <a:ext uri="{FF2B5EF4-FFF2-40B4-BE49-F238E27FC236}">
                <a16:creationId xmlns:a16="http://schemas.microsoft.com/office/drawing/2014/main" id="{31DFEC18-4911-4F46-ACAC-BE8D612ED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6837" y="332656"/>
            <a:ext cx="4968552" cy="4072584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46B389C-B44D-4A1E-A585-EBA0BA3D6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Høyre hastighet på mopeden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79538A-295A-4D82-B7FF-396DD86E5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011" y="5307195"/>
            <a:ext cx="9782801" cy="1239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/>
              <a:t>Dere skal få mopeden til å gå i 60kmt.</a:t>
            </a:r>
          </a:p>
          <a:p>
            <a:r>
              <a:rPr lang="nb-NO" sz="2000" dirty="0"/>
              <a:t>Hvilken tannhjul må dere sette på?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EF29FAD-8959-4669-BF4F-591C3CA91E60}"/>
              </a:ext>
            </a:extLst>
          </p:cNvPr>
          <p:cNvSpPr txBox="1"/>
          <p:nvPr/>
        </p:nvSpPr>
        <p:spPr>
          <a:xfrm>
            <a:off x="1917948" y="250973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Motor 6000rpm</a:t>
            </a:r>
          </a:p>
          <a:p>
            <a:r>
              <a:rPr lang="nb-NO" dirty="0"/>
              <a:t>Fremre tannhjul 10T</a:t>
            </a:r>
          </a:p>
          <a:p>
            <a:r>
              <a:rPr lang="nb-NO" dirty="0"/>
              <a:t>Bakre hjul Ø500mm</a:t>
            </a:r>
          </a:p>
          <a:p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212EC9E4-64F0-4690-984E-C141E07982AF}"/>
              </a:ext>
            </a:extLst>
          </p:cNvPr>
          <p:cNvSpPr txBox="1"/>
          <p:nvPr/>
        </p:nvSpPr>
        <p:spPr>
          <a:xfrm>
            <a:off x="6022404" y="3933056"/>
            <a:ext cx="5765740" cy="286232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nb-NO" dirty="0"/>
          </a:p>
          <a:p>
            <a:r>
              <a:rPr lang="nb-NO" dirty="0"/>
              <a:t>60 </a:t>
            </a:r>
            <a:r>
              <a:rPr lang="nb-NO" dirty="0" err="1"/>
              <a:t>kmt</a:t>
            </a:r>
            <a:r>
              <a:rPr lang="nb-NO" dirty="0"/>
              <a:t> x 1000 = 60000 </a:t>
            </a:r>
            <a:r>
              <a:rPr lang="nb-NO" dirty="0" err="1"/>
              <a:t>mt</a:t>
            </a:r>
            <a:r>
              <a:rPr lang="nb-NO" dirty="0"/>
              <a:t> /60= 1000 meter per min</a:t>
            </a:r>
          </a:p>
          <a:p>
            <a:endParaRPr lang="nb-NO" dirty="0"/>
          </a:p>
          <a:p>
            <a:r>
              <a:rPr lang="nb-NO" dirty="0"/>
              <a:t>1000mpm /omkrets1,57m= </a:t>
            </a:r>
            <a:r>
              <a:rPr lang="nb-NO" b="1" dirty="0"/>
              <a:t>636,94 </a:t>
            </a:r>
            <a:r>
              <a:rPr lang="nb-NO" b="1" dirty="0" err="1"/>
              <a:t>rpm</a:t>
            </a:r>
            <a:endParaRPr lang="nb-NO" b="1" dirty="0"/>
          </a:p>
          <a:p>
            <a:endParaRPr lang="nb-NO" dirty="0"/>
          </a:p>
          <a:p>
            <a:r>
              <a:rPr lang="nb-NO" dirty="0"/>
              <a:t>Motor 6000rpm x 10t = 60000</a:t>
            </a:r>
          </a:p>
          <a:p>
            <a:endParaRPr lang="nb-NO" dirty="0"/>
          </a:p>
          <a:p>
            <a:r>
              <a:rPr lang="nb-NO" dirty="0"/>
              <a:t>60000 / 636,94 = </a:t>
            </a:r>
            <a:r>
              <a:rPr lang="nb-NO" b="1" dirty="0"/>
              <a:t>94T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072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ematikk 16 x 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78_TF02787947" id="{78487737-C09E-4CAF-9600-90C5EC0E7A37}" vid="{29E66BF7-63B1-4177-8130-CA9D9697FB9C}"/>
    </a:ext>
  </a:extLst>
</a:theme>
</file>

<file path=ppt/theme/theme2.xml><?xml version="1.0" encoding="utf-8"?>
<a:theme xmlns:a="http://schemas.openxmlformats.org/drawingml/2006/main" name="Office-tema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3813c-9f29-482f-9aec-16ef7cbf477a}" enabled="0" method="" siteId="{08f3813c-9f29-482f-9aec-16ef7cbf477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Presentasjon av matematikkutdanning med Pi (bredformat)</Template>
  <TotalTime>209</TotalTime>
  <Words>248</Words>
  <Application>Microsoft Office PowerPoint</Application>
  <PresentationFormat>Egendefinert</PresentationFormat>
  <Paragraphs>62</Paragraphs>
  <Slides>4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Euphemia</vt:lpstr>
      <vt:lpstr>Matematikk 16 x 9</vt:lpstr>
      <vt:lpstr>Utveksling med kjede</vt:lpstr>
      <vt:lpstr>Finn riktig tannhjul</vt:lpstr>
      <vt:lpstr>Utveksling</vt:lpstr>
      <vt:lpstr>Høyre hastighet på mopeden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Utveksling reimer og kjede</dc:title>
  <dc:creator>Trond Hauge</dc:creator>
  <cp:lastModifiedBy>Trond Hauge</cp:lastModifiedBy>
  <cp:revision>7</cp:revision>
  <dcterms:created xsi:type="dcterms:W3CDTF">2022-03-17T11:42:04Z</dcterms:created>
  <dcterms:modified xsi:type="dcterms:W3CDTF">2024-05-31T08:32:24Z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